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7" r:id="rId4"/>
    <p:sldId id="326" r:id="rId5"/>
    <p:sldId id="270" r:id="rId6"/>
    <p:sldId id="317" r:id="rId7"/>
    <p:sldId id="260" r:id="rId8"/>
    <p:sldId id="324" r:id="rId9"/>
    <p:sldId id="268" r:id="rId10"/>
    <p:sldId id="266" r:id="rId11"/>
    <p:sldId id="327" r:id="rId12"/>
    <p:sldId id="323" r:id="rId13"/>
  </p:sldIdLst>
  <p:sldSz cx="9144000" cy="6858000" type="screen4x3"/>
  <p:notesSz cx="9926638" cy="6797675"/>
  <p:embeddedFontLst>
    <p:embeddedFont>
      <p:font typeface="Segoe UI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  <a:srgbClr val="ECE2D6"/>
    <a:srgbClr val="FFF9EF"/>
    <a:srgbClr val="F0E2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5" autoAdjust="0"/>
    <p:restoredTop sz="94704" autoAdjust="0"/>
  </p:normalViewPr>
  <p:slideViewPr>
    <p:cSldViewPr>
      <p:cViewPr varScale="1">
        <p:scale>
          <a:sx n="116" d="100"/>
          <a:sy n="116" d="100"/>
        </p:scale>
        <p:origin x="-17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07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3238" y="0"/>
            <a:ext cx="430107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FD924-DB40-4883-8F50-629386D3AC76}" type="datetimeFigureOut">
              <a:rPr lang="hu-HU" smtClean="0"/>
              <a:pPr/>
              <a:t>2016.10.14.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6456325"/>
            <a:ext cx="430107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3238" y="6456325"/>
            <a:ext cx="430107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1A28-1B20-477B-9962-6A1A2933470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07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3238" y="0"/>
            <a:ext cx="430107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81E8A-D761-4B47-ABC4-42571AAFD8B0}" type="datetimeFigureOut">
              <a:rPr lang="hu-HU" smtClean="0"/>
              <a:pPr/>
              <a:t>2016.10.14.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202" y="3228706"/>
            <a:ext cx="7942239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6456325"/>
            <a:ext cx="430107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3238" y="6456325"/>
            <a:ext cx="430107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E4E3B-DC56-491A-95C0-2A00A346EC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4E3B-DC56-491A-95C0-2A00A346ECAF}" type="slidenum">
              <a:rPr lang="hu-HU" smtClean="0"/>
              <a:pPr/>
              <a:t>1</a:t>
            </a:fld>
            <a:endParaRPr lang="hu-HU" dirty="0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4E3B-DC56-491A-95C0-2A00A346ECAF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F17E-D125-46BA-8D87-03FA8E7E3E55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69B4-DF96-4537-958E-7809A736CAC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88D5-5361-4707-B8BF-DA76D835B12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8A8D-A8FC-4E57-8A49-FD19D0BD0C0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148-894D-4C32-9A7A-45BDD855D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DBA5-0328-41DF-9AAD-D574B6F1ABF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A6D0-4A00-45CA-996B-F11423D6E3A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273E-5C6A-4A1F-A2CA-24A1CA40EB8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F611-6C8A-4781-8987-4D6CF4DAFF6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3F89-19B0-4D8C-B186-F21CD2CF0765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C168-5E6F-4B88-98C3-9A2B658EE3F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/>
            </a:gs>
            <a:gs pos="64999">
              <a:srgbClr val="F0EBD5"/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E53B-2430-4BCD-911C-02B1FE80757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64999">
              <a:srgbClr val="F0EBD5"/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772400" cy="5112568"/>
          </a:xfrm>
          <a:noFill/>
        </p:spPr>
        <p:txBody>
          <a:bodyPr>
            <a:normAutofit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természet védelméről szóló törvényt érintő alkotmánybírósági határozatok</a:t>
            </a:r>
            <a:r>
              <a:rPr lang="de-DE" dirty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de-DE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hu-HU" sz="9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1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Dr. Kováts Beáta</a:t>
            </a:r>
          </a:p>
          <a:p>
            <a:pPr algn="ctr">
              <a:buNone/>
            </a:pPr>
            <a:r>
              <a:rPr lang="hu-H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Főtanácsadó, Alkotmánybíróság</a:t>
            </a:r>
          </a:p>
          <a:p>
            <a:pPr algn="ctr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0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0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 </a:t>
            </a:r>
            <a:endParaRPr lang="hu-HU" dirty="0" smtClean="0">
              <a:solidFill>
                <a:srgbClr val="FFC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hu-H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 éves a természet védelméről szóló törvény</a:t>
            </a:r>
          </a:p>
          <a:p>
            <a:pPr algn="ctr">
              <a:spcBef>
                <a:spcPct val="0"/>
              </a:spcBef>
              <a:buNone/>
            </a:pPr>
            <a:r>
              <a:rPr lang="hu-H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Műhelybeszélgetés - Alapvető Jogok Biztosának Hivatala</a:t>
            </a:r>
          </a:p>
          <a:p>
            <a:pPr algn="ctr">
              <a:spcBef>
                <a:spcPct val="0"/>
              </a:spcBef>
              <a:buNone/>
            </a:pPr>
            <a:r>
              <a:rPr lang="hu-H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2016. október 17.</a:t>
            </a:r>
          </a:p>
          <a:p>
            <a:pPr algn="ctr">
              <a:spcBef>
                <a:spcPct val="0"/>
              </a:spcBef>
              <a:buNone/>
            </a:pPr>
            <a:endParaRPr lang="hu-H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hu-HU" sz="20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3168352" cy="6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1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772400" cy="5328592"/>
          </a:xfrm>
        </p:spPr>
        <p:txBody>
          <a:bodyPr>
            <a:normAutofit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endParaRPr lang="hu-HU" sz="1600" dirty="0" smtClean="0">
              <a:solidFill>
                <a:srgbClr val="FFC000"/>
              </a:solidFill>
              <a:latin typeface="Wingdings" pitchFamily="2" charset="2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endParaRPr lang="hu-HU" sz="1600" dirty="0" smtClean="0">
              <a:solidFill>
                <a:srgbClr val="FFC000"/>
              </a:solidFill>
              <a:latin typeface="Wingdings" pitchFamily="2" charset="2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Tulajdonhoz való jog, egészséges környezethez való jog </a:t>
            </a:r>
          </a:p>
          <a:p>
            <a:pPr lvl="1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(964/B/1998. AB határozat)</a:t>
            </a:r>
          </a:p>
          <a:p>
            <a:pPr algn="just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 algn="just">
              <a:buNone/>
            </a:pP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Jogorvoslathoz való jog sérelme</a:t>
            </a:r>
          </a:p>
          <a:p>
            <a:pPr lvl="1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Rendelet - nem lehet egyedi döntések együttese!</a:t>
            </a:r>
          </a:p>
          <a:p>
            <a:pPr lvl="1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Jogorvoslattal megtámadható határozat szükséges</a:t>
            </a:r>
          </a:p>
          <a:p>
            <a:pPr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lvl="1" algn="just">
              <a:buNone/>
            </a:pP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Mulasztásban megnyilvánuló alkotmányellenesség</a:t>
            </a:r>
          </a:p>
          <a:p>
            <a:pPr lvl="1" algn="just">
              <a:buNone/>
            </a:pPr>
            <a:endParaRPr lang="hu-HU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 algn="just">
              <a:buNone/>
            </a:pP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Határidő: 2007. március 31. </a:t>
            </a:r>
          </a:p>
          <a:p>
            <a:pPr lvl="3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Teljesítetlen jogalkotói mulasztás!</a:t>
            </a:r>
          </a:p>
          <a:p>
            <a:pPr algn="just"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10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51920" y="332656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IV. 33/2006. (VII. 13.) AB határozat</a:t>
            </a:r>
          </a:p>
          <a:p>
            <a:endParaRPr lang="hu-HU" sz="1400" dirty="0" smtClean="0"/>
          </a:p>
          <a:p>
            <a:endParaRPr lang="hu-H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772400" cy="5112568"/>
          </a:xfrm>
        </p:spPr>
        <p:txBody>
          <a:bodyPr>
            <a:normAutofit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V. Folyamatban lévő ügy</a:t>
            </a:r>
          </a:p>
          <a:p>
            <a:pPr algn="ctr">
              <a:buNone/>
            </a:pPr>
            <a:endParaRPr lang="hu-H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II/2092/2015.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(absztrakt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utólagos 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normakontroll)</a:t>
            </a: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hu-HU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38/A. §, 39. § (1) bekezdés, 85. § (1) bekezdés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13.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pont]</a:t>
            </a:r>
          </a:p>
          <a:p>
            <a:pPr algn="ctr">
              <a:buNone/>
            </a:pPr>
            <a:endParaRPr lang="hu-H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08720"/>
            <a:ext cx="3168352" cy="6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11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772400" cy="5112568"/>
          </a:xfrm>
        </p:spPr>
        <p:txBody>
          <a:bodyPr>
            <a:normAutofit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Köszönöm a figyelmüket!</a:t>
            </a:r>
          </a:p>
          <a:p>
            <a:pPr algn="ctr">
              <a:buNone/>
            </a:pPr>
            <a:endParaRPr lang="hu-HU" sz="9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Dr. Kováts Beáta</a:t>
            </a:r>
          </a:p>
          <a:p>
            <a:pPr algn="ctr">
              <a:spcBef>
                <a:spcPts val="0"/>
              </a:spcBef>
              <a:buNone/>
            </a:pPr>
            <a:endParaRPr lang="hu-HU" sz="1600" dirty="0" smtClean="0">
              <a:solidFill>
                <a:srgbClr val="FFC000"/>
              </a:solidFill>
              <a:latin typeface="Wingdings" pitchFamily="2" charset="2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hu-HU" sz="1600" dirty="0" smtClean="0">
              <a:solidFill>
                <a:srgbClr val="FFC000"/>
              </a:solidFill>
              <a:latin typeface="Wingdings" pitchFamily="2" charset="2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600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600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endParaRPr lang="hu-HU" sz="1600" dirty="0" smtClean="0">
              <a:solidFill>
                <a:srgbClr val="FFC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1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1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08720"/>
            <a:ext cx="3168352" cy="6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148064" y="5301208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b="1" dirty="0" err="1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kovats</a:t>
            </a:r>
            <a:r>
              <a:rPr lang="hu-HU" sz="1400" b="1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@</a:t>
            </a:r>
            <a:r>
              <a:rPr lang="hu-HU" sz="1400" b="1" dirty="0" err="1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mkab.hu</a:t>
            </a:r>
            <a:endParaRPr lang="hu-HU" sz="1400" b="1" dirty="0" smtClean="0">
              <a:latin typeface="Segoe UI" pitchFamily="34" charset="0"/>
              <a:ea typeface="Segoe UI" pitchFamily="34" charset="0"/>
              <a:cs typeface="Segoe UI" pitchFamily="34" charset="0"/>
              <a:sym typeface="Wingdings"/>
            </a:endParaRPr>
          </a:p>
          <a:p>
            <a:r>
              <a:rPr lang="hu-HU" sz="1400" b="1" spc="6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www.alkotmanybirosag.hu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12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772400" cy="5328592"/>
          </a:xfrm>
          <a:ln w="19050">
            <a:noFill/>
          </a:ln>
        </p:spPr>
        <p:txBody>
          <a:bodyPr>
            <a:normAutofit lnSpcReduction="10000"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571500" indent="-571500" algn="ctr">
              <a:buNone/>
            </a:pPr>
            <a:r>
              <a:rPr lang="hu-HU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I. Bevezető megjegyzések</a:t>
            </a:r>
          </a:p>
          <a:p>
            <a:pPr marL="571500" indent="-571500" algn="ctr">
              <a:buNone/>
            </a:pPr>
            <a:endParaRPr lang="hu-HU" sz="35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None/>
            </a:pPr>
            <a:r>
              <a:rPr lang="hu-HU" sz="20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Ügytípusok </a:t>
            </a:r>
          </a:p>
          <a:p>
            <a:pPr lvl="2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Bírói kezdeményezés</a:t>
            </a:r>
          </a:p>
          <a:p>
            <a:pPr lvl="2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Hatásköri összeütközés feloldása</a:t>
            </a:r>
          </a:p>
          <a:p>
            <a:pPr lvl="2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Utólagos normakontroll</a:t>
            </a:r>
          </a:p>
          <a:p>
            <a:pPr lvl="2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Mulasztásban megnyilvánuló alkotmányellenesség</a:t>
            </a:r>
          </a:p>
          <a:p>
            <a:pPr lvl="2" algn="just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Nemzetközi szerződésbe ütközés</a:t>
            </a:r>
          </a:p>
          <a:p>
            <a:pPr algn="just">
              <a:buNone/>
            </a:pPr>
            <a:r>
              <a:rPr lang="hu-HU" sz="20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20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Hivatkozott alkotmányellenesség</a:t>
            </a:r>
          </a:p>
          <a:p>
            <a:pPr lvl="2" algn="just">
              <a:buNone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Jogbiztonság (normavilágosság)</a:t>
            </a:r>
          </a:p>
          <a:p>
            <a:pPr lvl="2" algn="just">
              <a:buNone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Tulajdonhoz való jog</a:t>
            </a:r>
          </a:p>
          <a:p>
            <a:pPr lvl="2" algn="just">
              <a:buNone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Egészséges környezethez való jog</a:t>
            </a:r>
          </a:p>
          <a:p>
            <a:pPr lvl="2" algn="just">
              <a:buNone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Jogorvoslathoz való jog</a:t>
            </a:r>
          </a:p>
          <a:p>
            <a:pPr lvl="2" algn="just">
              <a:buNone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Diszkrimináció</a:t>
            </a:r>
          </a:p>
          <a:p>
            <a:pPr lvl="2" algn="just">
              <a:buNone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Legmagasabb szintű testi és lelki egészséghez való jog</a:t>
            </a:r>
          </a:p>
          <a:p>
            <a:pPr algn="just">
              <a:buNone/>
            </a:pPr>
            <a:endParaRPr lang="hu-H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None/>
            </a:pPr>
            <a:endParaRPr lang="hu-HU" sz="24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None/>
            </a:pPr>
            <a:endParaRPr lang="hu-H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2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772400" cy="5328592"/>
          </a:xfrm>
        </p:spPr>
        <p:txBody>
          <a:bodyPr>
            <a:normAutofit lnSpcReduction="10000"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24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Eredményesség?</a:t>
            </a:r>
            <a:endParaRPr lang="hu-H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Elutasítás 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149/B/2011. AB határozat [</a:t>
            </a:r>
            <a:r>
              <a:rPr lang="hu-HU" sz="16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4. § </a:t>
            </a:r>
            <a:r>
              <a:rPr lang="hu-HU" sz="1600" i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a)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pont]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6/E/2005. AB határozat [</a:t>
            </a:r>
            <a:r>
              <a:rPr lang="hu-HU" sz="16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30. § (4) bekezdés]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485/E/2003. AB határozat [mulasztás]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597/B/2007. AB határozat [</a:t>
            </a:r>
            <a:r>
              <a:rPr lang="hu-HU" sz="16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72. § (2) bekezdés </a:t>
            </a:r>
            <a:r>
              <a:rPr lang="hu-HU" sz="1600" i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a)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pont]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997/B/2004. AB határozat [</a:t>
            </a:r>
            <a:r>
              <a:rPr lang="hu-HU" sz="16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74. § (4) bekezdés]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33/2006. (VII. 13.) AB </a:t>
            </a:r>
            <a:r>
              <a:rPr lang="de-DE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[3. §, 4. §, 15. §, 23. § (2) és (4) bekezdés, 25. §, 26. § (2) bekezdés, 28. §, 29. § (3) bekezdés, 31. §, 32. §, 33. § és a 72. § (1) bekezdés]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26/C/2002. AB határozat [</a:t>
            </a:r>
            <a:r>
              <a:rPr lang="hu-HU" sz="16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39. § (1) bekezdés]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53/2002. (XI. 28.) AB határozat [</a:t>
            </a:r>
            <a:r>
              <a:rPr lang="hu-HU" sz="16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23. §, 26. § (2) bekezdés]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964/B/1998. AB határozat [</a:t>
            </a:r>
            <a:r>
              <a:rPr lang="hu-HU" sz="16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26. § (2) bekezdés, 82. § (4)-(5) bekezdés]</a:t>
            </a:r>
          </a:p>
          <a:p>
            <a:pPr marL="1257300" lvl="2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25/2001. (VI. 29.) AB </a:t>
            </a:r>
            <a:r>
              <a:rPr lang="de-DE" sz="16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r>
              <a:rPr lang="de-DE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hu-HU" sz="16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44. § (3) bekezdés]</a:t>
            </a:r>
          </a:p>
          <a:p>
            <a:pPr marL="1257300" lvl="2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1714500" lvl="3" indent="-457200">
              <a:lnSpc>
                <a:spcPct val="115000"/>
              </a:lnSpc>
              <a:spcAft>
                <a:spcPts val="1000"/>
              </a:spcAft>
              <a:buNone/>
            </a:pPr>
            <a:endParaRPr lang="hu-HU" sz="10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3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7300" lvl="2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600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Mulasztásban megnyilvánuló alkotmányellenesség megállapítása </a:t>
            </a:r>
          </a:p>
          <a:p>
            <a:pPr marL="1257300" lvl="2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600" i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(hivatalból)</a:t>
            </a:r>
          </a:p>
          <a:p>
            <a:pPr marL="1257300" lvl="2" indent="-457200">
              <a:lnSpc>
                <a:spcPct val="115000"/>
              </a:lnSpc>
              <a:spcAft>
                <a:spcPts val="600"/>
              </a:spcAft>
              <a:buNone/>
            </a:pPr>
            <a:endParaRPr lang="hu-HU" sz="1600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25/2001. (VI. 29.) AB </a:t>
            </a:r>
            <a:r>
              <a:rPr lang="de-DE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(a fokozottan védett növény-, illetve állatfajok élőhelyén és élőhelye körüli korlátozás elrendelésének feltételei)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53/2002. (XI. 28.) AB </a:t>
            </a:r>
            <a:r>
              <a:rPr lang="de-DE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(ex lege védelem)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33/2006. (VII. 13.) AB </a:t>
            </a:r>
            <a:r>
              <a:rPr lang="de-DE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(védetté nyilvánítás rendelettel)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4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772400" cy="5328592"/>
          </a:xfrm>
        </p:spPr>
        <p:txBody>
          <a:bodyPr>
            <a:normAutofit fontScale="92500" lnSpcReduction="10000"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3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II. 2</a:t>
            </a:r>
            <a:r>
              <a:rPr lang="de-DE" sz="3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5/2001. (VI. 29.) AB </a:t>
            </a:r>
            <a:r>
              <a:rPr lang="de-DE" sz="35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endParaRPr lang="hu-HU" sz="35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3">
              <a:buNone/>
            </a:pPr>
            <a:endParaRPr lang="hu-HU" sz="29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endParaRPr lang="hu-HU" sz="2100" dirty="0" smtClean="0">
              <a:solidFill>
                <a:srgbClr val="FFC000"/>
              </a:solidFill>
              <a:latin typeface="Wingdings" pitchFamily="2" charset="2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r>
              <a:rPr lang="hu-HU" sz="21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2100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1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2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44. § (3) bekezdés </a:t>
            </a:r>
            <a:r>
              <a:rPr lang="hu-HU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[jelenleg: 44. § (5) bekezdés]</a:t>
            </a:r>
          </a:p>
          <a:p>
            <a:pPr lvl="2">
              <a:buNone/>
            </a:pPr>
            <a:r>
              <a:rPr lang="hu-HU" sz="17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„Fokozottan védett növény- és állatfaj élőhelye körül - </a:t>
            </a:r>
            <a:r>
              <a:rPr lang="hu-HU" sz="17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miniszter által rendeletben meghatározottak szerint és mértékben</a:t>
            </a:r>
            <a:r>
              <a:rPr lang="hu-HU" sz="17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- használati, gazdálkodási korlátozást rendelhet el az igazgatóság. ”</a:t>
            </a:r>
          </a:p>
          <a:p>
            <a:pPr lvl="1">
              <a:buNone/>
            </a:pPr>
            <a:endParaRPr lang="hu-HU" sz="2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r>
              <a:rPr lang="hu-HU" sz="21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2100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Jogalkotási kötelezettség elmulasztása </a:t>
            </a:r>
            <a:r>
              <a:rPr lang="hu-HU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 Alkotmány 18. § sérelme</a:t>
            </a:r>
          </a:p>
          <a:p>
            <a:pPr lvl="1">
              <a:buNone/>
            </a:pPr>
            <a:endParaRPr lang="hu-HU" sz="2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r>
              <a:rPr lang="hu-HU" sz="21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2100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Határidő</a:t>
            </a:r>
            <a:r>
              <a:rPr lang="hu-HU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 2001. december 31.</a:t>
            </a:r>
          </a:p>
          <a:p>
            <a:pPr lvl="1">
              <a:buNone/>
            </a:pPr>
            <a:endParaRPr lang="hu-HU" sz="2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r>
              <a:rPr lang="hu-HU" sz="21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2100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12/2005. (VI. 17.) </a:t>
            </a:r>
            <a:r>
              <a:rPr lang="hu-HU" sz="21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KvVM</a:t>
            </a:r>
            <a:r>
              <a:rPr lang="hu-HU" sz="2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rendelet </a:t>
            </a:r>
            <a:r>
              <a:rPr lang="hu-HU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fokozottan védett növény-, illetve állatfajok élőhelyén és élőhelye körüli korlátozás elrendelésének részletes szabályairól</a:t>
            </a:r>
          </a:p>
          <a:p>
            <a:pPr lvl="3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3">
              <a:buNone/>
            </a:pPr>
            <a:endParaRPr lang="de-DE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5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772400" cy="5328592"/>
          </a:xfrm>
        </p:spPr>
        <p:txBody>
          <a:bodyPr>
            <a:normAutofit fontScale="70000" lnSpcReduction="20000"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 algn="ctr">
              <a:buNone/>
            </a:pPr>
            <a:r>
              <a:rPr lang="hu-HU" sz="4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III. </a:t>
            </a:r>
            <a:r>
              <a:rPr lang="de-DE" sz="4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r>
              <a:rPr lang="hu-HU" sz="4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de-DE" sz="4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/2002. (XI. 28.) AB </a:t>
            </a:r>
            <a:r>
              <a:rPr lang="de-DE" sz="46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endParaRPr lang="hu-HU" sz="4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sz="23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sz="23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r>
              <a:rPr lang="hu-HU" sz="23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 </a:t>
            </a:r>
            <a:r>
              <a:rPr lang="hu-HU" sz="23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 lege védelem – </a:t>
            </a:r>
            <a:r>
              <a:rPr lang="hu-HU" sz="23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23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23. § (2) bekezdés </a:t>
            </a:r>
          </a:p>
          <a:p>
            <a:pPr marL="742950" lvl="2" indent="-342900">
              <a:buNone/>
            </a:pPr>
            <a:endParaRPr lang="hu-HU" sz="23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r>
              <a:rPr lang="hu-HU" sz="23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„23. § (1) Természeti érték és terület kiemelt oltalma a védetté nyilvánítással jön létre.</a:t>
            </a:r>
          </a:p>
          <a:p>
            <a:pPr marL="742950" lvl="2" indent="-342900">
              <a:buNone/>
            </a:pPr>
            <a:r>
              <a:rPr lang="hu-HU" sz="23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(2) E </a:t>
            </a:r>
            <a:r>
              <a:rPr lang="hu-HU" sz="23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törvény erejénél fogva védelem alatt áll </a:t>
            </a:r>
            <a:r>
              <a:rPr lang="hu-HU" sz="23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valamennyi forrás, </a:t>
            </a:r>
            <a:r>
              <a:rPr lang="hu-HU" sz="23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láp</a:t>
            </a:r>
            <a:r>
              <a:rPr lang="hu-HU" sz="23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barlang, víznyelő, szikes tó, kunhalom, földvár. Az e bekezdés alapján védett természeti területek országos jelentőségűnek [24. § (1) bekezdés] minősülnek.”</a:t>
            </a:r>
          </a:p>
          <a:p>
            <a:pPr marL="742950" lvl="2" indent="-342900">
              <a:buNone/>
            </a:pPr>
            <a:endParaRPr lang="hu-HU" sz="23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r>
              <a:rPr lang="hu-HU" sz="23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„26. § (1) A védett természeti területet a természetvédelmi </a:t>
            </a:r>
            <a:r>
              <a:rPr lang="hu-HU" sz="23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hatóságnak meg kell jelölnie </a:t>
            </a:r>
            <a:r>
              <a:rPr lang="hu-HU" sz="23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és fel kell hívnia a figyelmet annak védettségére, valamint a főbb korlátozó rendelkezésekre.</a:t>
            </a:r>
          </a:p>
          <a:p>
            <a:pPr marL="742950" lvl="2" indent="-342900">
              <a:buNone/>
            </a:pPr>
            <a:r>
              <a:rPr lang="hu-HU" sz="23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(2) Terület védetté, fokozottan védetté nyilvánításának </a:t>
            </a:r>
            <a:r>
              <a:rPr lang="hu-HU" sz="23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tényét az ingatlan-nyilvántartásba</a:t>
            </a:r>
            <a:r>
              <a:rPr lang="hu-HU" sz="23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be kell jegyezni […].”</a:t>
            </a:r>
          </a:p>
          <a:p>
            <a:pPr marL="742950" lvl="2" indent="-342900">
              <a:buNone/>
            </a:pPr>
            <a:endParaRPr lang="hu-HU" sz="23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r>
              <a:rPr lang="hu-HU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Láp definíciója?</a:t>
            </a:r>
          </a:p>
          <a:p>
            <a:pPr marL="742950" lvl="2" indent="-342900">
              <a:buNone/>
            </a:pPr>
            <a:r>
              <a:rPr lang="hu-HU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Jogorvoslat?</a:t>
            </a:r>
          </a:p>
          <a:p>
            <a:pPr marL="742950" lvl="2" indent="-342900">
              <a:buNone/>
            </a:pPr>
            <a:endParaRPr lang="hu-HU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6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772400" cy="5328592"/>
          </a:xfrm>
        </p:spPr>
        <p:txBody>
          <a:bodyPr>
            <a:normAutofit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sz="1600" dirty="0" smtClean="0">
              <a:solidFill>
                <a:srgbClr val="FFC000"/>
              </a:solidFill>
              <a:latin typeface="Wingdings" pitchFamily="2" charset="2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sz="1600" dirty="0" smtClean="0">
              <a:solidFill>
                <a:srgbClr val="FFC000"/>
              </a:solidFill>
              <a:latin typeface="Wingdings" pitchFamily="2" charset="2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 </a:t>
            </a:r>
            <a:r>
              <a:rPr lang="hu-H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Az AB-határozat érvelése</a:t>
            </a: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hu-HU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Ttv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26. §</a:t>
            </a:r>
            <a:r>
              <a:rPr lang="hu-HU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-a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alapján két döntés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születik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200150" lvl="3" indent="-342900"/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természetvédelmi hatóság megjelöli a védelem alá eső konkrét természeti területeket [</a:t>
            </a:r>
            <a:r>
              <a:rPr lang="hu-HU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Ttv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26. § (1) bekezdés] </a:t>
            </a:r>
          </a:p>
          <a:p>
            <a:pPr marL="1657350" lvl="4" indent="-342900">
              <a:buNone/>
            </a:pPr>
            <a:r>
              <a:rPr lang="hu-HU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Nincs határozat, </a:t>
            </a:r>
            <a:r>
              <a:rPr lang="hu-HU" sz="1600" i="1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nincs </a:t>
            </a:r>
            <a:r>
              <a:rPr lang="hu-HU" sz="1600" i="1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jogorvoslat</a:t>
            </a:r>
          </a:p>
          <a:p>
            <a:pPr marL="1657350" lvl="4" indent="-342900">
              <a:buNone/>
            </a:pPr>
            <a:endParaRPr lang="hu-HU" sz="1600" i="1" u="sng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200150" lvl="3" indent="-342900"/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hatóság kezdeményezésére a természeti védettség tényének az ingatlan-nyilvántartásba történő bejegyzése [</a:t>
            </a:r>
            <a:r>
              <a:rPr lang="hu-HU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Ttv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26. § (2) bekezdés] </a:t>
            </a:r>
          </a:p>
          <a:p>
            <a:pPr marL="1657350" lvl="4" indent="-342900">
              <a:buNone/>
            </a:pPr>
            <a:r>
              <a:rPr lang="hu-HU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Határozattal, </a:t>
            </a:r>
            <a:r>
              <a:rPr lang="hu-HU" sz="1600" i="1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van jogorvoslat</a:t>
            </a:r>
          </a:p>
          <a:p>
            <a:pPr marL="742950" lvl="2" indent="-342900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49580">
              <a:lnSpc>
                <a:spcPct val="115000"/>
              </a:lnSpc>
              <a:spcAft>
                <a:spcPts val="1000"/>
              </a:spcAft>
              <a:buNone/>
            </a:pPr>
            <a:endParaRPr lang="hu-HU" sz="2400" dirty="0" smtClean="0">
              <a:latin typeface="Calibri"/>
              <a:ea typeface="Calibri"/>
              <a:cs typeface="Times New Roman"/>
            </a:endParaRPr>
          </a:p>
          <a:p>
            <a:pPr algn="ctr"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7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51920" y="332656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III. </a:t>
            </a:r>
            <a:r>
              <a:rPr lang="de-DE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53/2002. (XI. 28.) AB </a:t>
            </a:r>
            <a:r>
              <a:rPr lang="de-DE" sz="1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endParaRPr lang="de-DE" sz="1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hu-HU" sz="1400" dirty="0" smtClean="0"/>
          </a:p>
          <a:p>
            <a:endParaRPr lang="hu-H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772400" cy="5328592"/>
          </a:xfrm>
        </p:spPr>
        <p:txBody>
          <a:bodyPr>
            <a:normAutofit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None/>
            </a:pPr>
            <a:endParaRPr lang="hu-HU" sz="19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None/>
            </a:pPr>
            <a:endParaRPr lang="hu-HU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Jogorvoslathoz való jog sérelme miatt </a:t>
            </a:r>
            <a:r>
              <a:rPr lang="hu-H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mulasztásban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megnyilvánuló  alkotmányellenesség (határidő: 2003. március 31.)</a:t>
            </a:r>
          </a:p>
          <a:p>
            <a:pPr marL="742950" lvl="2" indent="-342900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2" indent="-342900">
              <a:buNone/>
            </a:pP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2003</a:t>
            </a:r>
            <a:r>
              <a:rPr lang="hu-H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évi LI. törvény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természet védelméről szóló 1996. évi LIII. törvény 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módosításáról</a:t>
            </a:r>
          </a:p>
          <a:p>
            <a:pPr marL="742950" lvl="2" indent="-342900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249680" lvl="2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26. § új (3)-(5) bekezdés</a:t>
            </a:r>
          </a:p>
          <a:p>
            <a:pPr marL="1249680" lvl="2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„A 23. § (2) bekezdésének hatálya alá tartozó védett természeti terület kiterjedését az igazgatóság ingatlan-nyilvántartási bejegyzésre alkalmas módon, hatósági határozatban állapítja meg.”</a:t>
            </a:r>
          </a:p>
          <a:p>
            <a:pPr lvl="0">
              <a:buNone/>
            </a:pPr>
            <a:endParaRPr lang="hu-HU" sz="23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None/>
            </a:pPr>
            <a:endParaRPr lang="hu-HU" sz="23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49580">
              <a:lnSpc>
                <a:spcPct val="115000"/>
              </a:lnSpc>
              <a:spcAft>
                <a:spcPts val="1000"/>
              </a:spcAft>
              <a:buNone/>
            </a:pPr>
            <a:endParaRPr lang="hu-H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8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51920" y="33265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III. </a:t>
            </a:r>
            <a:r>
              <a:rPr lang="de-DE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53/2002. (XI. 28.) AB </a:t>
            </a:r>
            <a:r>
              <a:rPr lang="de-DE" sz="1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endParaRPr lang="de-DE" sz="1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hu-H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772400" cy="5328592"/>
          </a:xfrm>
        </p:spPr>
        <p:txBody>
          <a:bodyPr>
            <a:normAutofit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IV. </a:t>
            </a:r>
            <a:r>
              <a:rPr lang="de-DE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33/2006. (VII. 13.) AB </a:t>
            </a:r>
            <a:r>
              <a:rPr lang="de-DE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határozat</a:t>
            </a:r>
            <a:endParaRPr lang="hu-HU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endParaRPr lang="hu-H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r>
              <a:rPr lang="hu-HU" sz="16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 </a:t>
            </a:r>
            <a:r>
              <a:rPr lang="hu-H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Védetté nyilvánítás rendelettel</a:t>
            </a:r>
          </a:p>
          <a:p>
            <a:pPr lvl="1">
              <a:buNone/>
            </a:pPr>
            <a:endParaRPr lang="hu-HU" sz="16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endParaRPr lang="hu-HU" sz="16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r>
              <a:rPr lang="hu-HU" sz="16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23. § (1) Természeti érték és terület kiemelt oltalma a védetté nyilvánítással jön létre.</a:t>
            </a:r>
          </a:p>
          <a:p>
            <a:pPr lvl="1">
              <a:buNone/>
            </a:pPr>
            <a:r>
              <a:rPr lang="hu-HU" sz="16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24. § (1) bekezdés: természeti terület és más, védelemre érdemes földterület védetté nyilvánítása rendelettel (miniszter, önkormányzat)</a:t>
            </a:r>
          </a:p>
          <a:p>
            <a:pPr lvl="1">
              <a:buNone/>
            </a:pPr>
            <a:r>
              <a:rPr lang="hu-HU" sz="16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24. § (2) bekezdés: természeti érték védetté, fokozottan védetté, illetve terület fokozottan védetté nyilvánítása (miniszter rendelettel)</a:t>
            </a:r>
          </a:p>
          <a:p>
            <a:pPr lvl="1">
              <a:buNone/>
            </a:pPr>
            <a:r>
              <a:rPr lang="hu-HU" sz="16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Tvt</a:t>
            </a:r>
            <a:r>
              <a:rPr lang="hu-HU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29. § (3) bekezdés: erdőrezervátum (miniszter, jogszabállyal)</a:t>
            </a:r>
          </a:p>
          <a:p>
            <a:pPr lvl="1">
              <a:buFontTx/>
              <a:buChar char="-"/>
            </a:pPr>
            <a:endParaRPr lang="hu-H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FontTx/>
              <a:buChar char="-"/>
            </a:pPr>
            <a:endParaRPr lang="hu-H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FontTx/>
              <a:buChar char="-"/>
            </a:pPr>
            <a:endParaRPr lang="hu-H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endParaRPr lang="hu-H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hu-HU" sz="2800" dirty="0" smtClean="0"/>
          </a:p>
          <a:p>
            <a:pPr>
              <a:buNone/>
            </a:pPr>
            <a:endParaRPr lang="de-DE" sz="2800" b="1" dirty="0" smtClean="0"/>
          </a:p>
          <a:p>
            <a:pPr marL="742950" lvl="2" indent="-342900">
              <a:buNone/>
            </a:pPr>
            <a:endParaRPr lang="hu-HU" sz="2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49580">
              <a:lnSpc>
                <a:spcPct val="115000"/>
              </a:lnSpc>
              <a:spcAft>
                <a:spcPts val="1000"/>
              </a:spcAft>
              <a:buNone/>
            </a:pPr>
            <a:endParaRPr lang="hu-HU" sz="2400" dirty="0" smtClean="0">
              <a:latin typeface="Calibri"/>
              <a:ea typeface="Calibri"/>
              <a:cs typeface="Times New Roman"/>
            </a:endParaRPr>
          </a:p>
          <a:p>
            <a:pPr algn="ctr">
              <a:buNone/>
            </a:pPr>
            <a:endParaRPr lang="hu-H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  <a:endParaRPr lang="hu-HU" sz="1400" b="1" spc="6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9</a:t>
            </a:fld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/12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51920" y="33265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dirty="0" smtClean="0"/>
          </a:p>
          <a:p>
            <a:endParaRPr lang="hu-H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F5F5F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2748</TotalTime>
  <Words>1005</Words>
  <Application>Microsoft Office PowerPoint</Application>
  <PresentationFormat>Diavetítés a képernyőre (4:3 oldalarány)</PresentationFormat>
  <Paragraphs>187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Segoe UI</vt:lpstr>
      <vt:lpstr>Wingdings</vt:lpstr>
      <vt:lpstr>Calibri</vt:lpstr>
      <vt:lpstr>Times New Roman</vt:lpstr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Company>Köztársasági Elnöki Hivatal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Határon túli magyarság a 21. században Konferencia-sorozat a Sándor-palotában   2007. május 18. péntek Autonómia, regionalizmus, regionális fejlesztés</dc:title>
  <dc:creator>Dr. Kováts Beáta</dc:creator>
  <cp:lastModifiedBy>Dr. Kováts Beáta</cp:lastModifiedBy>
  <cp:revision>239</cp:revision>
  <dcterms:created xsi:type="dcterms:W3CDTF">2007-05-14T16:04:15Z</dcterms:created>
  <dcterms:modified xsi:type="dcterms:W3CDTF">2016-10-14T08:54:24Z</dcterms:modified>
</cp:coreProperties>
</file>